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435" r:id="rId5"/>
    <p:sldId id="2439" r:id="rId6"/>
    <p:sldId id="259" r:id="rId7"/>
    <p:sldId id="2440" r:id="rId8"/>
    <p:sldId id="258" r:id="rId9"/>
    <p:sldId id="2443" r:id="rId10"/>
    <p:sldId id="2450" r:id="rId11"/>
    <p:sldId id="2441" r:id="rId12"/>
    <p:sldId id="2444" r:id="rId13"/>
    <p:sldId id="2445" r:id="rId14"/>
    <p:sldId id="2446" r:id="rId15"/>
    <p:sldId id="2447" r:id="rId16"/>
    <p:sldId id="2448" r:id="rId17"/>
    <p:sldId id="2449" r:id="rId18"/>
    <p:sldId id="2451" r:id="rId19"/>
    <p:sldId id="2457" r:id="rId20"/>
    <p:sldId id="260" r:id="rId21"/>
    <p:sldId id="2452" r:id="rId22"/>
    <p:sldId id="2454" r:id="rId23"/>
    <p:sldId id="2455" r:id="rId24"/>
    <p:sldId id="2456" r:id="rId25"/>
    <p:sldId id="24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man dong" initials="xd" lastIdx="2" clrIdx="0">
    <p:extLst>
      <p:ext uri="{19B8F6BF-5375-455C-9EA6-DF929625EA0E}">
        <p15:presenceInfo xmlns:p15="http://schemas.microsoft.com/office/powerpoint/2012/main" userId="S::xd71@georgetown.edu::69a2d742-bbc3-4b16-8c4e-1002005399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5" autoAdjust="0"/>
    <p:restoredTop sz="94575" autoAdjust="0"/>
  </p:normalViewPr>
  <p:slideViewPr>
    <p:cSldViewPr snapToGrid="0">
      <p:cViewPr varScale="1">
        <p:scale>
          <a:sx n="78" d="100"/>
          <a:sy n="78" d="100"/>
        </p:scale>
        <p:origin x="200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22:54:26.1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52 452 24575,'0'14'0,"0"-2"0,0-2 0,4-1 0,-3 1 0,8-1 0,-8 0 0,7 0 0,-7 0 0,3 0 0,0-4 0,-3 3 0,8-7 0,-8 8 0,3-4 0,0 0 0,-3 3 0,3-2 0,0-1 0,-2 3 0,2-3 0,-4 4 0,4-4 0,-3 3 0,7-7 0,-7 8 0,6-8 0,-6 7 0,7-7 0,-7 8 0,7-8 0,-7 7 0,7-7 0,-3 7 0,4-7 0,0 8 0,0-4 0,0 4 0,1-4 0,-1-1 0,0 0 0,0 1 0,0 4 0,1-4 0,-1-1 0,0-4 0,0 0 0,1 0 0,-1 0 0,1 0 0,-1 0 0,0 0 0,1 0 0,-1 0 0,0 0 0,1 0 0,-1 0 0,0 0 0,1 0 0,-1 0 0,0 0 0,1 0 0,-1 0 0,1 0 0,-1 0 0,0 0 0,0 0 0,1 0 0,-1 0 0,0 0 0,0 0 0,1 0 0,-1 0 0,0 0 0,0 0 0,0 0 0,1 0 0,-1 0 0,0 0 0,0 0 0,0 0 0,0 0 0,-1 0 0,1-4 0,-4-1 0,3 0 0,-3 1 0,1 0 0,2 3 0,-3-7 0,4 7 0,0-7 0,0 3 0,0-1 0,0-2 0,0 4 0,0-6 0,0 1 0,0 4 0,0-2 0,0 2 0,-5-4 0,0 0 0,-4-1 0,4 1 0,-3-1 0,4 1 0,-5-1 0,0 1 0,4-1 0,-3 1 0,3-1 0,-4 1 0,0-1 0,4 1 0,-3 0 0,2-1 0,-3 1 0,0 0 0,5 5 0,-4-4 0,3 3 0,0-1 0,-3-1 0,3 2 0,-4-4 0,0 0 0,0 0 0,4 5 0,-3-4 0,3 3 0,-4-4 0,0 0 0,0 0 0,0 1 0,0-1 0,0 0 0,0 0 0,0 0 0,0 0 0,0 0 0,0 0 0,0 0 0,0 0 0,0 0 0,0 0 0,0 0 0,0 0 0,0 1 0,0-1 0,0 0 0,-5 4 0,4-4 0,-7 4 0,7-4 0,-7 5 0,7-4 0,-7 7 0,3-7 0,0 3 0,-3 0 0,7-3 0,-8 7 0,8-8 0,-7 8 0,7-7 0,-8 7 0,8-8 0,-7 4 0,3 0 0,-4-3 0,1 3 0,-2 0 0,5-3 0,-3 7 0,3-7 0,-5 7 0,1-4 0,-1 1 0,1 3 0,0-7 0,0 7 0,-1-8 0,1 9 0,4-9 0,-3 8 0,7-7 0,-8 7 0,4-3 0,-4-1 0,4 1 0,-3-2 0,3 3 0,-5-2 0,2 4 0,-1-3 0,0 4 0,1 0 0,-1 0 0,0 0 0,0 0 0,0 0 0,0 0 0,1 0 0,-1 0 0,0 0 0,0 0 0,0 0 0,1 0 0,-1 0 0,4 4 0,-3-3 0,2 3 0,1 1 0,-3-4 0,7 7 0,-8-7 0,8 7 0,-7-7 0,3 7 0,-4-7 0,4 7 0,-3-7 0,3 7 0,-4-3 0,1-1 0,3 4 0,-3-7 0,3 7 0,-4-7 0,4 7 0,-2-7 0,6 7 0,-7-7 0,3 3 0,-4-4 0,1 3 0,-1-2 0,1 3 0,3 0 0,-2-3 0,2 6 0,-3-6 0,3 7 0,-2-4 0,3 5 0,-1-1 0,-2-3 0,6 3 0,-7-7 0,7 7 0,-7-3 0,7 4 0,-7-5 0,7 4 0,-3-3 0,0 4 0,3 0 0,-7-5 0,7 4 0,-7-7 0,7 7 0,-3-4 0,1 5 0,2-1 0,-3 0 0,1 0 0,2 1 0,-7-1 0,7 1 0,-6-1 0,2 1 0,1-1 0,-4 1 0,7 0 0,-7-4 0,7 3 0,-7-2 0,6 3 0,-6-4 0,7 4 0,-7-5 0,7 6 0,-3-2 0,0 1 0,3 0 0,-2 0 0,-2-4 0,4 3 0,-3-3 0,4 4 0,-4 0 0,3-1 0,-3 0 0,4-3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22:54:11.6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1 266 24575,'0'-40'0,"0"20"0,0-17 0,4 28 0,1-1 0,4 1 0,1-1 0,-1 5 0,0-3 0,1 7 0,-1-3 0,1-1 0,-1 4 0,0-7 0,0 7 0,1-8 0,-1 8 0,0-7 0,0 7 0,1-8 0,-1 8 0,0-7 0,0 7 0,0-4 0,1 5 0,-1-4 0,0 3 0,9-11 0,-7 10 0,2-10 0,-5 11 0,-2-4 0,3 2 0,0 2 0,-1-3 0,1 0 0,-1 2 0,2-2 0,-1 4 0,0 0 0,0 0 0,0 0 0,0 0 0,0 0 0,0 0 0,0 0 0,-1 0 0,1 0 0,-1 0 0,1 0 0,-1 4 0,1 1 0,-1 3 0,-3 1 0,2-4 0,-6 3 0,7-7 0,-7 7 0,8-7 0,-5 7 0,6-7 0,-2 7 0,1-7 0,0 6 0,0-6 0,-4 7 0,2-7 0,-5 7 0,6-7 0,-4 7 0,6-3 0,-6 4 0,5-4 0,-8 3 0,7-3 0,-7 4 0,2-1 0,1-3 0,-2 4 0,2-4 0,-1 4 0,-2 0 0,3 0 0,-4 0 0,0 0 0,0 1 0,4-6 0,-3 5 0,4-4 0,-5 4 0,0 0 0,0 0 0,0 0 0,0 0 0,0 0 0,0 0 0,0 0 0,0 0 0,0 0 0,0 0 0,0-1 0,0 0 0,0 0 0,0 1 0,0-1 0,0 1 0,0-1 0,0 0 0,0 0 0,0 0 0,0 1 0,-4-1 0,3 0 0,-3 0 0,0-3 0,3 3 0,-3-3 0,0 4 0,3 0 0,-7-4 0,7 3 0,-8-7 0,8 7 0,-7-7 0,7 7 0,-8-2 0,4 3 0,0-1 0,-3-3 0,7 3 0,-7-3 0,7 4 0,-7-5 0,7 4 0,-7-7 0,7 7 0,-6-6 0,6 6 0,-7-7 0,7 7 0,-6-7 0,6 7 0,-6-7 0,6 7 0,-7-8 0,7 8 0,-6-7 0,2 2 0,0 1 0,-2-3 0,2 3 0,0-1 0,-2-2 0,2 3 0,0 0 0,-3-3 0,4 3 0,-5-4 0,5 4 0,-4-3 0,3 3 0,-3-4 0,0 0 0,3 4 0,-3-3 0,3 3 0,-4-4 0,1 0 0,-1 0 0,0 0 0,0 0 0,1 0 0,-1 0 0,0 0 0,-1 0 0,1 0 0,0 0 0,1 0 0,-2 0 0,2 0 0,-2 0 0,1 0 0,0 0 0,0 0 0,0 0 0,0 0 0,0 0 0,0 0 0,0-3 0,1 2 0,3-7 0,-3 2 0,7-3 0,-7 4 0,7-3 0,-7 8 0,7-8 0,-7 3 0,7-4 0,-7 4 0,7-3 0,-3 3 0,-1-4 0,4 0 0,-3 0 0,0 4 0,3-2 0,-3 2 0,4-4 0,-5 5 0,4-4 0,-3 3 0,0-4 0,3 0 0,-2 0 0,3 0 0,0 0 0,-5 4 0,4-3 0,-3 3 0,0 0 0,3-3 0,-2 3 0,3-5 0,0 2 0,-5 3 0,4-3 0,-3 2 0,4-3 0,0 0 0,0 0 0,0 0 0,0 1 0,4 3 0,0 2 0,0 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19:16.00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92 1 24575,'0'12'0,"0"-1"0,-4-6 0,3 2 0,-3-2 0,1 3 0,2 0 0,-3 0 0,4 0 0,0 0 0,0 0 0,0 0 0,-3 1 0,2-1 0,-3 0 0,4 1 0,0-1 0,0 0 0,0 1 0,0-1 0,-4 0 0,3 0 0,-3 1 0,4-1 0,0 1 0,0-1 0,0 1 0,-3-1 0,2 0 0,-3 0 0,4 0 0,0 1 0,-3-2 0,2 2 0,-2-2 0,-1 2 0,3-2 0,-6 1 0,6 0 0,-3 0 0,4 1 0,-3-5 0,2 3 0,-3-2 0,4 4 0,0-1 0,0 1 0,0-1 0,0 0 0,-4-3 0,3 3 0,-3-4 0,4 5 0,0-1 0,0 1 0,-4-1 0,3 1 0,-2-1 0,3 0 0,0 1 0,0-1 0,0 1 0,0-1 0,0 0 0,0 0 0,0 1 0,0-1 0,0 0 0,0 0 0,0 0 0,0-1 0,0 2 0,0-2 0,0 2 0,0-2 0,0 2 0,0-1 0,0 0 0,0 0 0,0 0 0,0 1 0,0-1 0,0 0 0,3 0 0,2-4 0,3 4 0,1-3 0,-1 3 0,1 1 0,-1-5 0,1 4 0,-1-7 0,1 6 0,4-1 0,2 3 0,12 2 0,-5-1 0,5-4 0,-7 3 0,1-3 0,-6-1 0,4 4 0,-10-8 0,10 4 0,-9-5 0,9 0 0,-9 4 0,9-3 0,-10 2 0,10-3 0,-9 0 0,7 0 0,-7 0 0,2 0 0,-3 0 0,-1 0 0,0 0 0,0-3 0,1-2 0,-5-3 0,4 0 0,-4-1 0,5 1 0,0-6 0,0 4 0,0-4 0,-5 0 0,5-1 0,-4-5 0,5-1 0,-4-6 0,3 5 0,-8-5 0,3 0 0,-4 5 0,0-5 0,0 7 0,0 0 0,0-1 0,0 1 0,0 0 0,0-1 0,0 1 0,0 5 0,0-4 0,-4 4 0,3 0 0,-8-4 0,4 9 0,-5-4 0,6 0 0,-4 4 0,3-4 0,-3 6 0,-1-1 0,1 1 0,-1-5 0,0 7 0,-4-6 0,3 7 0,-4 0 0,0-3 0,4 6 0,-9-2 0,4 4 0,0-4 0,-4 3 0,9-7 0,-9 8 0,4-4 0,0 0 0,1 3 0,0-7 0,4 6 0,-4-2 0,6 4 0,0 0 0,-1 0 0,1 0 0,1 0 0,-1 0 0,4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19:23.2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881.84961"/>
      <inkml:brushProperty name="anchorY" value="-15135.94238"/>
      <inkml:brushProperty name="scaleFactor" value="0.5"/>
    </inkml:brush>
  </inkml:definitions>
  <inkml:trace contextRef="#ctx0" brushRef="#br0">518 320 24575,'0'-12'0,"0"1"0,0-1 0,0 3 0,0-4 0,0 5 0,0-1 0,-9 0 0,7 0 0,-11 0 0,7-5 0,-3 4 0,-5-9 0,4 9 0,-4-9 0,5 10 0,-6-6 0,5 6 0,-3 0 0,4 0 0,0 1 0,1-1 0,-1 4 0,1-2 0,-6 1 0,4 1 0,-4-3 0,6 7 0,-1-7 0,0 8 0,1-8 0,-1 7 0,1-7 0,-1 7 0,0-6 0,1 6 0,-6-3 0,4 0 0,-4 3 0,6-3 0,-1 4 0,-5 0 0,4 0 0,-3 0 0,4 0 0,0 0 0,1 0 0,-1 0 0,1 0 0,-1 0 0,0 0 0,1 0 0,0 0 0,0 4 0,3 0 0,-2 4 0,6 0 0,-6 1 0,6-1 0,-6 0 0,2 0 0,1 0 0,-4 0 0,7 1 0,-2-1 0,-1 1 0,3-1 0,-3 1 0,4-1 0,0 0 0,0 1 0,0 5 0,0-5 0,0 5 0,0 0 0,0-5 0,0 5 0,0 0 0,0-4 0,0 3 0,0 1 0,0-4 0,0 3 0,0 1 0,0-4 0,0 9 0,0-10 0,0 10 0,0-9 0,0 4 0,0-1 0,0-3 0,0 9 0,0-9 0,0 9 0,0-9 0,0 9 0,0-4 0,0-1 0,0 9 0,0-7 0,0 3 0,0 0 0,0-9 0,0 3 0,0-4 0,0 4 0,0-3 0,0 4 0,0 0 0,0-5 0,0 5 0,0-6 0,0 1 0,0-1 0,0 1 0,0-1 0,0 5 0,0-4 0,0 3 0,0-3 0,0-1 0,0 1 0,0-1 0,0 1 0,0-1 0,4 0 0,1 6 0,4-4 0,1 9 0,-1-4 0,1 5 0,-1-5 0,1 4 0,-1-9 0,1 9 0,-1-4 0,0 0 0,1 4 0,3-1 0,-2-2 0,2 2 0,-5-10 0,1 1 0,-1-1 0,0 1 0,1-5 0,-4 4 0,2-7 0,-2 2 0,3 1 0,0-3 0,0 3 0,0-4 0,0 0 0,1 0 0,-1 0 0,0 0 0,1 0 0,-1 0 0,1 0 0,-1-4 0,0-1 0,1-3 0,-1-1 0,1 1 0,0-6 0,-4 4 0,3-4 0,-7 0 0,7 4 0,-3-9 0,0 4 0,3 0 0,-7-4 0,7 4 0,-2-5 0,3 5 0,-3-4 0,1 9 0,-6-4 0,3 5 0,0 1 0,-3-1 0,6 1 0,-6 1 0,2-1 0,1 4 0,-3-4 0,2 4 0,-3-4 0,0 0 0,0 0 0,0 0 0,4 4 0,-3-3 0,2 3 0,1-1 0,-3-2 0,3 2 0,-4-3 0,0 0 0,0 0 0,3 3 0,-2-2 0,3 2 0,0-4 0,-3 1 0,2-1 0,-3 1 0,0-1 0,0 1 0,0 0 0,4-1 0,-3 0 0,3 1 0,-4-1 0,0 1 0,0-1 0,4 1 0,-3 0 0,6-1 0,-6-5 0,3 4 0,0-3 0,-3-1 0,6 4 0,-6-9 0,3 9 0,0-4 0,-3 6 0,2-1 0,-3 0 0,0 1 0,4 3 0,-3-3 0,3 4 0,-4-4 0,0 0 0,3 1 0,-2-1 0,2 4 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19:27.4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0932.98047"/>
      <inkml:brushProperty name="anchorY" value="-29678.50781"/>
      <inkml:brushProperty name="scaleFactor" value="0.5"/>
    </inkml:brush>
  </inkml:definitions>
  <inkml:trace contextRef="#ctx0" brushRef="#br0">11 659 24575,'0'-12'0,"0"1"0,0 3 0,0 0 0,0-1 0,0 0 0,0 1 0,0-6 0,0 4 0,0-4 0,0 1 0,0 3 0,0-4 0,0 5 0,0-5 0,0 5 0,0-5 0,0 5 0,0-5 0,0 4 0,0-3 0,0-1 0,0 4 0,0-9 0,-5 4 0,4 0 0,-4-4 0,5 9 0,0-9 0,0 4 0,0-6 0,0 6 0,0-4 0,0 4 0,0 0 0,0 1 0,0 0 0,0 5 0,0-5 0,0 5 0,0 1 0,0-6 0,0 4 0,4-4 0,-3 6 0,2 0 0,1-1 0,0 1 0,1-1 0,3 1 0,-4 3 0,1-2 0,3 2 0,-4 0 0,4-2 0,1 6 0,-1-6 0,0 6 0,0-2 0,0 3 0,0-4 0,1 3 0,-1-3 0,1 4 0,-1 0 0,0 0 0,1 0 0,-1 0 0,1 0 0,-1 0 0,1 0 0,-1 0 0,1 0 0,-1 0 0,1 0 0,-1 0 0,0 0 0,0 0 0,0 0 0,1 0 0,-2 0 0,2 0 0,-1 0 0,0 0 0,-1 0 0,1 0 0,-4 4 0,4-3 0,-3 7 0,3-4 0,0 4 0,-1 0 0,-2 0 0,2-4 0,-2 3 0,3-6 0,-3 7 0,2-3 0,-2 3 0,3 1 0,-3-1 0,3-3 0,-7 2 0,6-2 0,-2 3 0,0 1 0,2-1 0,-6 6 0,3-4 0,0 4 0,-4-1 0,4-3 0,-4 4 0,0-1 0,0-3 0,0 9 0,0-9 0,0 3 0,0 1 0,0-4 0,0 4 0,0-6 0,0 10 0,0-8 0,0 8 0,0-10 0,0 1 0,0 4 0,0-3 0,0 4 0,0-6 0,0 6 0,0-4 0,0 9 0,0-10 0,0 10 0,0-9 0,0 9 0,0-9 0,0 3 0,0 1 0,0-4 0,0 4 0,0-6 0,0 4 0,0 3 0,0-2 0,0 1 0,0-5 0,0-1 0,0 0 0,0 6 0,0-4 0,0 4 0,0-6 0,0 6 0,0-4 0,0 3 0,0-4 0,0 4 0,0-3 0,0 4 0,0-1 0,0-3 0,0 4 0,0 0 0,0-1 0,0 7 0,0-7 0,0 1 0,0 0 0,0-4 0,0 9 0,0-10 0,0 5 0,0 0 0,0-5 0,-4 10 0,-1-9 0,-1 4 0,-1-6 0,2 1 0,-4-1 0,1 1 0,-6 0 0,4-1 0,-4 2 0,6-6 0,-15 5 0,11-8 0,-16 3 0,12-4 0,1 0 0,-4 0 0,9 0 0,-3 0 0,-1 0 0,4 0 0,-4 0 0,0 0 0,4 0 0,-3 0 0,4-4 0,-5-1 0,4-4 0,0 0 0,3 0 0,2 4 0,-4-6 0,5 5 0,-4-6 0,7 3 0,-3 1 0,0-1 0,3 1 0,-2-1 0,3 0 0,-5-4 0,4 3 0,-4-4 0,5 6 0,0-1 0,0 1 0,0 0 0,0-1 0,0 1 0,0-1 0,0 1 0,0 0 0,0-1 0,0 1 0,0 0 0,0 0 0,0 1 0,0-1 0,0 1 0,0-1 0,0 1 0,0-1 0,0 0 0,0 0 0,0 0 0,0 1 0,0-1 0,0 1 0,0-1 0,0 1 0,0-1 0,0 0 0,0 0 0,0 0 0,0 1 0,0 2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23:07:27.0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172 1071 24575,'13'0'0,"4"0"0,0 0 0,0 0 0,4 0 0,-5 0 0,7 0 0,-1 0 0,0 0 0,1 0 0,-1 0 0,0 0 0,1 0 0,-1 5 0,0-4 0,1 4 0,-1 0 0,-5-4 0,3 9 0,-3-9 0,0 4 0,4-5 0,-5 5 0,1-4 0,4 4 0,-10-5 0,10 0 0,-11 4 0,11-3 0,-10 4 0,10-5 0,-10 0 0,4 4 0,0-3 0,-4 3 0,4-4 0,0 0 0,-4 0 0,14 0 0,-7 0 0,3 0 0,-1 5 0,-3-4 0,-1 4 0,5-5 0,-4 0 0,5 0 0,-5 0 0,4 5 0,-4-4 0,9 4 0,-2-5 0,2 0 0,-9 0 0,4 0 0,-11 0 0,11 0 0,-4 0 0,0 0 0,4 0 0,-11 0 0,11 0 0,-10 0 0,10 0 0,-10 0 0,4 0 0,0 0 0,2 0 0,5-5 0,-5 0 0,4-6 0,-5 0 0,11-4 0,-4 2 0,-2-1 0,0 3 0,-9-5 0,9 4 0,-10-4 0,5 0 0,-6 5 0,0-4 0,0-1 0,0 5 0,0-4 0,0 0 0,-4-2 0,-1 0 0,-5-4 0,0 10 0,0-10 0,0 4 0,0-15 0,0 7 0,0-8 0,0 11 0,0-1 0,0 1 0,0-8 0,0 5 0,0-5 0,0 8 0,0-1 0,0 1 0,0-1 0,-5 1 0,3 5 0,-8-4 0,5 10 0,-6-10 0,0 4 0,1 1 0,-1-5 0,1 10 0,-5-9 0,5 9 0,-10-3 0,9 4 0,-4 0 0,0 0 0,4 0 0,-10-6 0,10 5 0,-10-5 0,10 6 0,-10-1 0,10 1 0,-10-1 0,4 1 0,-13-2 0,5 0 0,-5 0 0,0 0 0,6 1 0,-6-2 0,8-3 0,-18 4 0,13-5 0,-13 11 0,17 1 0,-7-1 0,6 5 0,-14-5 0,14 6 0,-13-6 0,12 5 0,-5-5 0,8 6 0,-1 0 0,1 0 0,-1 0 0,1 0 0,-1 0 0,6 0 0,-4 0 0,5 0 0,-7 0 0,6 0 0,-4 0 0,10 0 0,-14 0 0,13 0 0,-8 0 0,11 0 0,-1 0 0,1 0 0,-1 4 0,1-3 0,3 7 0,-2-2 0,3-1 0,-5 3 0,1-3 0,-1 5 0,5-1 0,-4 1 0,4-1 0,-4-4 0,-1 3 0,5-2 0,-4 3 0,5 0 0,-6 0 0,5 0 0,-3 1 0,3-1 0,-6 6 0,2-4 0,-2 4 0,2-6 0,-1 1 0,-5 5 0,4-4 0,-4 4 0,-1-5 0,5 6 0,-5-5 0,0 5 0,5-6 0,-10 1 0,10-2 0,-10 2 0,6 3 0,-2-7 0,4 5 0,3-6 0,1 3 0,-1 0 0,1 1 0,-1-1 0,1 1 0,3-1 0,-2 0 0,2-3 0,1 2 0,-3-3 0,2 4 0,-3 0 0,4 1 0,1-2 0,4 1 0,0 0 0,0 1 0,0-1 0,0 0 0,0 1 0,0-1 0,0 1 0,0 5 0,0-5 0,0 11 0,0-5 0,0 1 0,0 3 0,0-9 0,0 4 0,0-5 0,0-1 0,0 1 0,0-1 0,0 0 0,0 1 0,0-1 0,0 1 0,5-1 0,-4 0 0,7 1 0,-7-1 0,7 0 0,-7 1 0,8-1 0,-8 1 0,3-1 0,0 0 0,-3 1 0,7-1 0,-6 1 0,2-1 0,0 0 0,-3 1 0,3-1 0,0-4 0,-3 4 0,3-5 0,1 1 0,-4 3 0,7-7 0,-7 6 0,7-6 0,-7 7 0,7-3 0,-3 4 0,3-1 0,-3 1 0,3-4 0,-7 3 0,3-3 0,0 1 0,-2 2 0,5-7 0,-6 6 0,3-9 0,-4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33:51.3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518 76 24575,'-13'0'0,"0"0"0,-2 0 0,3 0 0,-9 0 0,9 0 0,-9 0 0,4 5 0,-1 7 0,-4 1 0,4 8 0,-5-8 0,-1 9 0,1-10 0,0 5 0,0-6 0,0 1 0,5 5 0,-4-5 0,10 4 0,-4-6 0,0 1 0,5-1 0,-5 0 0,7 0 0,3-1 0,-3 1 0,4-5 0,0 4 0,-4-4 0,8 5 0,-7-1 0,7 1 0,-3-1 0,-1 1 0,4-1 0,-3 1 0,0 0 0,2-1 0,-6 1 0,7-1 0,-3 0 0,4 1 0,0 0 0,0-1 0,0 1 0,0-1 0,0 1 0,0-1 0,0 0 0,0 1 0,0 0 0,0-1 0,0 1 0,0 0 0,0-1 0,0 1 0,0 0 0,0-1 0,0 1 0,5 6 0,-3-5 0,7 4 0,-4-5 0,6 5 0,-6-3 0,5 3 0,-5-5 0,5-1 0,-1 1 0,-3 0 0,2-1 0,-2 1 0,3-5 0,1 4 0,0-8 0,-1 8 0,7-3 0,1-1 0,6 6 0,-6-6 0,12 7 0,-16-6 0,16 5 0,-4-10 0,0 4 0,6-5 0,-1 0 0,-5 0 0,14 0 0,-14 0 0,13 0 0,-13 0 0,23 0 0,-20 0 0,13 0 0,-18 0 0,0 0 0,0 0 0,0 0 0,8 0 0,-7 0 0,7 0 0,-8 0 0,0 0 0,0 0 0,8 0 0,-6 0 0,5 0 0,-7 0 0,0 0 0,-5 0 0,11-6 0,0 0 0,4-7 0,0 2 0,-2-2 0,-6 1 0,6 0 0,-8 0 0,7 0 0,-5-5 0,6 3 0,-8-8 0,0 4 0,0 0 0,0 2 0,-5-1 0,4 4 0,-11-3 0,11 5 0,-10-5 0,4 4 0,-5-10 0,-1 11 0,5-15 0,-4 14 0,4-8 0,-5 4 0,-4 5 0,3-5 0,-8 6 0,4 0 0,-1 1 0,-3-1 0,2 1 0,-3 0 0,0 0 0,0 0 0,0 0 0,0 0 0,-4 0 0,-1 0 0,-4-1 0,0 5 0,-1-3 0,1 3 0,-1 0 0,5-3 0,-4 2 0,4 1 0,0-4 0,-4 4 0,8-5 0,-8 4 0,8-2 0,-8 7 0,8-8 0,-7 8 0,6-8 0,-6 4 0,3-4 0,-4 0 0,1 4 0,3-3 0,-4 7 0,4-8 0,-4 4 0,3-5 0,-2 5 0,3-3 0,-5 2 0,0-4 0,0 5 0,-5-4 0,4 3 0,-5 0 0,0-4 0,5 9 0,-11-9 0,5 8 0,-6-8 0,0 9 0,0-9 0,-8 8 0,6-8 0,-6 9 0,8-10 0,-8 10 0,12-4 0,-10 5 0,11 0 0,-5 0 0,0 0 0,0 0 0,0 0 0,0 0 0,-1 0 0,1 0 0,0 0 0,-4 0 0,8 0 0,-7 0 0,9 0 0,0-4 0,-5 3 0,5-4 0,0 5 0,-5-5 0,11 4 0,-11-4 0,11 0 0,-5 4 0,7-3 0,4 0 0,-3 2 0,7-2 0,-3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9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40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3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customXml" Target="../ink/ink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customXml" Target="../ink/ink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customXml" Target="../ink/ink3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customXml" Target="../ink/ink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0608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958608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cs typeface="Times New Roman" panose="02020603050405020304" pitchFamily="18" charset="0"/>
              </a:rPr>
              <a:t>Viagogo</a:t>
            </a:r>
            <a:r>
              <a:rPr lang="en-US" dirty="0">
                <a:cs typeface="Times New Roman" panose="02020603050405020304" pitchFamily="18" charset="0"/>
              </a:rPr>
              <a:t> case study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9189" y="3890624"/>
            <a:ext cx="6363730" cy="73080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Author: </a:t>
            </a:r>
            <a:r>
              <a:rPr lang="en-US" dirty="0" err="1">
                <a:solidFill>
                  <a:schemeClr val="bg1"/>
                </a:solidFill>
                <a:cs typeface="Times New Roman" panose="02020603050405020304" pitchFamily="18" charset="0"/>
              </a:rPr>
              <a:t>Xiaoman</a:t>
            </a: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 Dong</a:t>
            </a:r>
          </a:p>
          <a:p>
            <a:r>
              <a:rPr lang="en-US" dirty="0">
                <a:cs typeface="Times New Roman" panose="02020603050405020304" pitchFamily="18" charset="0"/>
              </a:rPr>
              <a:t>demiddrr@gmail.com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94271"/>
            <a:ext cx="4263081" cy="59643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6497"/>
            <a:ext cx="4385901" cy="679621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6096000" y="399406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86329" y="1345389"/>
                <a:ext cx="5762940" cy="1409466"/>
              </a:xfrm>
            </p:spPr>
            <p:txBody>
              <a:bodyPr>
                <a:normAutofit fontScale="25000" lnSpcReduction="2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𝑚𝑎𝑘𝑒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𝑝𝑢𝑟𝑐h𝑎𝑠𝑒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𝑣𝑎𝑟𝑖𝑎𝑛𝑡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 err="1">
                    <a:solidFill>
                      <a:schemeClr val="tx1"/>
                    </a:solidFill>
                  </a:rPr>
                  <a:t>Barplot</a:t>
                </a:r>
                <a:endParaRPr lang="en-US" sz="64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86329" y="1345389"/>
                <a:ext cx="5762940" cy="1409466"/>
              </a:xfrm>
              <a:blipFill>
                <a:blip r:embed="rId3"/>
                <a:stretch>
                  <a:fillRect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EBEB5-3935-334A-8199-94CA2AEA9923}"/>
              </a:ext>
            </a:extLst>
          </p:cNvPr>
          <p:cNvSpPr txBox="1"/>
          <p:nvPr/>
        </p:nvSpPr>
        <p:spPr>
          <a:xfrm>
            <a:off x="6883681" y="909177"/>
            <a:ext cx="696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1. 3 Conversion rate based on user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A24BE-856F-3841-A771-C9CAD11AB20D}"/>
              </a:ext>
            </a:extLst>
          </p:cNvPr>
          <p:cNvSpPr txBox="1"/>
          <p:nvPr/>
        </p:nvSpPr>
        <p:spPr>
          <a:xfrm>
            <a:off x="3855306" y="3734416"/>
            <a:ext cx="221597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Conversion rates of variant group are always less than control group no matter returning or new users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441D-81A4-2B4E-81F3-1FE5DAE79B50}"/>
              </a:ext>
            </a:extLst>
          </p:cNvPr>
          <p:cNvSpPr txBox="1"/>
          <p:nvPr/>
        </p:nvSpPr>
        <p:spPr>
          <a:xfrm>
            <a:off x="5167924" y="4650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81AC1-FAAA-7540-A04C-F997C164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8" y="2657069"/>
            <a:ext cx="5057861" cy="39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5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94271"/>
            <a:ext cx="4263081" cy="59643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6497"/>
            <a:ext cx="4385901" cy="679621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6096000" y="399406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86329" y="1560504"/>
                <a:ext cx="5762940" cy="1409466"/>
              </a:xfrm>
            </p:spPr>
            <p:txBody>
              <a:bodyPr>
                <a:normAutofit fontScale="25000" lnSpcReduction="2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𝑏𝑜𝑢𝑛𝑐𝑒𝑑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𝑣𝑎𝑟𝑖𝑎𝑛𝑡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 err="1">
                    <a:solidFill>
                      <a:schemeClr val="tx1"/>
                    </a:solidFill>
                  </a:rPr>
                  <a:t>Barplot</a:t>
                </a:r>
                <a:endParaRPr lang="en-US" sz="64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86329" y="1560504"/>
                <a:ext cx="5762940" cy="1409466"/>
              </a:xfrm>
              <a:blipFill>
                <a:blip r:embed="rId3"/>
                <a:stretch>
                  <a:fillRect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EBEB5-3935-334A-8199-94CA2AEA9923}"/>
              </a:ext>
            </a:extLst>
          </p:cNvPr>
          <p:cNvSpPr txBox="1"/>
          <p:nvPr/>
        </p:nvSpPr>
        <p:spPr>
          <a:xfrm>
            <a:off x="7193692" y="908078"/>
            <a:ext cx="6520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2. 1 Bounce rate based on channels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A24BE-856F-3841-A771-C9CAD11AB20D}"/>
              </a:ext>
            </a:extLst>
          </p:cNvPr>
          <p:cNvSpPr txBox="1"/>
          <p:nvPr/>
        </p:nvSpPr>
        <p:spPr>
          <a:xfrm>
            <a:off x="3880023" y="3557079"/>
            <a:ext cx="196620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Bounce rates of new feature are higher than old feature no matter returning or new users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441D-81A4-2B4E-81F3-1FE5DAE79B50}"/>
              </a:ext>
            </a:extLst>
          </p:cNvPr>
          <p:cNvSpPr txBox="1"/>
          <p:nvPr/>
        </p:nvSpPr>
        <p:spPr>
          <a:xfrm>
            <a:off x="5167924" y="4650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595C-ADAA-1F42-8E1C-E0A8EE2C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49" y="2808315"/>
            <a:ext cx="5382516" cy="4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94271"/>
            <a:ext cx="4263081" cy="59643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6497"/>
            <a:ext cx="4385901" cy="679621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6096000" y="399406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86329" y="1346244"/>
                <a:ext cx="5762940" cy="1409466"/>
              </a:xfrm>
            </p:spPr>
            <p:txBody>
              <a:bodyPr>
                <a:normAutofit fontScale="25000" lnSpcReduction="2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𝑏𝑜𝑢𝑛𝑐𝑒𝑑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𝑙𝑎𝑛𝑑𝑖𝑛𝑔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𝑚𝑒𝑡h𝑜𝑑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𝑣𝑎𝑟𝑖𝑎𝑛𝑡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 err="1">
                    <a:solidFill>
                      <a:schemeClr val="tx1"/>
                    </a:solidFill>
                  </a:rPr>
                  <a:t>Barplot</a:t>
                </a:r>
                <a:endParaRPr lang="en-US" sz="64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86329" y="1346244"/>
                <a:ext cx="5762940" cy="1409466"/>
              </a:xfrm>
              <a:blipFill>
                <a:blip r:embed="rId3"/>
                <a:stretch>
                  <a:fillRect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EBEB5-3935-334A-8199-94CA2AEA9923}"/>
              </a:ext>
            </a:extLst>
          </p:cNvPr>
          <p:cNvSpPr txBox="1"/>
          <p:nvPr/>
        </p:nvSpPr>
        <p:spPr>
          <a:xfrm>
            <a:off x="7119896" y="973395"/>
            <a:ext cx="718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2. 2 Bounce rate based on landing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A24BE-856F-3841-A771-C9CAD11AB20D}"/>
              </a:ext>
            </a:extLst>
          </p:cNvPr>
          <p:cNvSpPr txBox="1"/>
          <p:nvPr/>
        </p:nvSpPr>
        <p:spPr>
          <a:xfrm>
            <a:off x="4008015" y="2665832"/>
            <a:ext cx="2078437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1. Bounce rates of variant group is  higher than control group for users who land to home page directly.</a:t>
            </a:r>
          </a:p>
          <a:p>
            <a:endParaRPr lang="en-US" dirty="0"/>
          </a:p>
          <a:p>
            <a:r>
              <a:rPr lang="en-US" dirty="0"/>
              <a:t>2. No bounce rate for both group in terms of people who jump to home page from another site of our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441D-81A4-2B4E-81F3-1FE5DAE79B50}"/>
              </a:ext>
            </a:extLst>
          </p:cNvPr>
          <p:cNvSpPr txBox="1"/>
          <p:nvPr/>
        </p:nvSpPr>
        <p:spPr>
          <a:xfrm>
            <a:off x="5167924" y="4650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A2401-0D55-0842-961E-7CE9F3F8D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41" y="2676838"/>
            <a:ext cx="4862139" cy="35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4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94271"/>
            <a:ext cx="4263081" cy="59643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6497"/>
            <a:ext cx="4385901" cy="679621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5786329" y="378303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86329" y="1346244"/>
                <a:ext cx="5762940" cy="1409466"/>
              </a:xfrm>
            </p:spPr>
            <p:txBody>
              <a:bodyPr>
                <a:normAutofit fontScale="25000" lnSpcReduction="2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𝑏𝑜𝑢𝑛𝑐𝑒𝑑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𝑣𝑎𝑟𝑖𝑎𝑛𝑡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 err="1">
                    <a:solidFill>
                      <a:schemeClr val="tx1"/>
                    </a:solidFill>
                  </a:rPr>
                  <a:t>Barplot</a:t>
                </a:r>
                <a:endParaRPr lang="en-US" sz="64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86329" y="1346244"/>
                <a:ext cx="5762940" cy="1409466"/>
              </a:xfrm>
              <a:blipFill>
                <a:blip r:embed="rId3"/>
                <a:stretch>
                  <a:fillRect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EBEB5-3935-334A-8199-94CA2AEA9923}"/>
              </a:ext>
            </a:extLst>
          </p:cNvPr>
          <p:cNvSpPr txBox="1"/>
          <p:nvPr/>
        </p:nvSpPr>
        <p:spPr>
          <a:xfrm>
            <a:off x="7003060" y="872338"/>
            <a:ext cx="718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2. 3 Bounce rate based on user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A24BE-856F-3841-A771-C9CAD11AB20D}"/>
              </a:ext>
            </a:extLst>
          </p:cNvPr>
          <p:cNvSpPr txBox="1"/>
          <p:nvPr/>
        </p:nvSpPr>
        <p:spPr>
          <a:xfrm>
            <a:off x="3924077" y="3429000"/>
            <a:ext cx="207843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Bounce rates of variant group are higher than control group for both groups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441D-81A4-2B4E-81F3-1FE5DAE79B50}"/>
              </a:ext>
            </a:extLst>
          </p:cNvPr>
          <p:cNvSpPr txBox="1"/>
          <p:nvPr/>
        </p:nvSpPr>
        <p:spPr>
          <a:xfrm>
            <a:off x="5167924" y="4650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E54AE-35F9-BD4C-AF6F-024212D66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449" y="2603651"/>
            <a:ext cx="4736000" cy="42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94271"/>
            <a:ext cx="4263081" cy="59643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6497"/>
            <a:ext cx="4385901" cy="679621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5506023" y="378303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86329" y="1346244"/>
                <a:ext cx="5762940" cy="1409466"/>
              </a:xfrm>
            </p:spPr>
            <p:txBody>
              <a:bodyPr>
                <a:normAutofit fontScale="25000" lnSpcReduction="2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𝑢𝑠𝑒𝑟𝑠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𝑤h𝑜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𝑚𝑎𝑘𝑒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𝑝𝑢𝑟𝑐h𝑎𝑠𝑒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𝑣𝑎𝑟𝑖𝑎𝑛𝑡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 err="1">
                    <a:solidFill>
                      <a:schemeClr val="tx1"/>
                    </a:solidFill>
                  </a:rPr>
                  <a:t>Barplot</a:t>
                </a:r>
                <a:endParaRPr lang="en-US" sz="64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86329" y="1346244"/>
                <a:ext cx="5762940" cy="1409466"/>
              </a:xfrm>
              <a:blipFill>
                <a:blip r:embed="rId3"/>
                <a:stretch>
                  <a:fillRect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EBEB5-3935-334A-8199-94CA2AEA9923}"/>
              </a:ext>
            </a:extLst>
          </p:cNvPr>
          <p:cNvSpPr txBox="1"/>
          <p:nvPr/>
        </p:nvSpPr>
        <p:spPr>
          <a:xfrm>
            <a:off x="5786329" y="864449"/>
            <a:ext cx="57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3. 1 User acquisition rate based on channels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A24BE-856F-3841-A771-C9CAD11AB20D}"/>
              </a:ext>
            </a:extLst>
          </p:cNvPr>
          <p:cNvSpPr txBox="1"/>
          <p:nvPr/>
        </p:nvSpPr>
        <p:spPr>
          <a:xfrm>
            <a:off x="4201732" y="3703799"/>
            <a:ext cx="20784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New feature seems gained more new users on </a:t>
            </a:r>
            <a:r>
              <a:rPr lang="en-US" dirty="0">
                <a:solidFill>
                  <a:srgbClr val="FF0000"/>
                </a:solidFill>
              </a:rPr>
              <a:t>affiliate </a:t>
            </a:r>
            <a:r>
              <a:rPr lang="en-US" dirty="0"/>
              <a:t>channel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441D-81A4-2B4E-81F3-1FE5DAE79B50}"/>
              </a:ext>
            </a:extLst>
          </p:cNvPr>
          <p:cNvSpPr txBox="1"/>
          <p:nvPr/>
        </p:nvSpPr>
        <p:spPr>
          <a:xfrm>
            <a:off x="5167924" y="4650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4F0D93-0B10-C748-A49E-F59D9BEB8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69" y="2628624"/>
            <a:ext cx="4978400" cy="4191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101A6F-521C-1543-81CE-5F4294420947}"/>
                  </a:ext>
                </a:extLst>
              </p14:cNvPr>
              <p14:cNvContentPartPr/>
              <p14:nvPr/>
            </p14:nvContentPartPr>
            <p14:xfrm>
              <a:off x="7852120" y="3197400"/>
              <a:ext cx="599400" cy="314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101A6F-521C-1543-81CE-5F42944209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4120" y="3179400"/>
                <a:ext cx="635040" cy="35028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00158F-A2CB-A042-A516-B61F13F0225E}"/>
              </a:ext>
            </a:extLst>
          </p:cNvPr>
          <p:cNvCxnSpPr/>
          <p:nvPr/>
        </p:nvCxnSpPr>
        <p:spPr>
          <a:xfrm flipH="1">
            <a:off x="6375400" y="3429000"/>
            <a:ext cx="147672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45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94271"/>
            <a:ext cx="4263081" cy="59643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6497"/>
            <a:ext cx="4385901" cy="679621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5506023" y="378303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86329" y="1346244"/>
                <a:ext cx="5762940" cy="1409466"/>
              </a:xfrm>
            </p:spPr>
            <p:txBody>
              <a:bodyPr>
                <a:normAutofit fontScale="25000" lnSpcReduction="2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𝑢𝑠𝑒𝑟𝑠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𝑤h𝑜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𝑚𝑎𝑘𝑒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𝑝𝑢𝑟𝑐h𝑎𝑠𝑒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𝑙𝑎𝑛𝑑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𝑚𝑒𝑡h𝑜𝑑𝑠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𝑣𝑎𝑟𝑖𝑎𝑛𝑡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 err="1">
                    <a:solidFill>
                      <a:schemeClr val="tx1"/>
                    </a:solidFill>
                  </a:rPr>
                  <a:t>Barplot</a:t>
                </a:r>
                <a:endParaRPr lang="en-US" sz="64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86329" y="1346244"/>
                <a:ext cx="5762940" cy="1409466"/>
              </a:xfrm>
              <a:blipFill>
                <a:blip r:embed="rId3"/>
                <a:stretch>
                  <a:fillRect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EBEB5-3935-334A-8199-94CA2AEA9923}"/>
              </a:ext>
            </a:extLst>
          </p:cNvPr>
          <p:cNvSpPr txBox="1"/>
          <p:nvPr/>
        </p:nvSpPr>
        <p:spPr>
          <a:xfrm>
            <a:off x="5786329" y="864449"/>
            <a:ext cx="57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3. 2 User acquisition rate based on landing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441D-81A4-2B4E-81F3-1FE5DAE79B50}"/>
              </a:ext>
            </a:extLst>
          </p:cNvPr>
          <p:cNvSpPr txBox="1"/>
          <p:nvPr/>
        </p:nvSpPr>
        <p:spPr>
          <a:xfrm>
            <a:off x="5167924" y="4650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3B5B2-CCF1-3641-B90F-A660D9EC2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69" y="2601135"/>
            <a:ext cx="5588000" cy="412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3E6E4-E432-A040-9ECD-19D86A5E081E}"/>
              </a:ext>
            </a:extLst>
          </p:cNvPr>
          <p:cNvSpPr txBox="1"/>
          <p:nvPr/>
        </p:nvSpPr>
        <p:spPr>
          <a:xfrm>
            <a:off x="3949700" y="3670300"/>
            <a:ext cx="20115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new feature does not help to acquire new users</a:t>
            </a:r>
          </a:p>
        </p:txBody>
      </p:sp>
    </p:spTree>
    <p:extLst>
      <p:ext uri="{BB962C8B-B14F-4D97-AF65-F5344CB8AC3E}">
        <p14:creationId xmlns:p14="http://schemas.microsoft.com/office/powerpoint/2010/main" val="367236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94271"/>
            <a:ext cx="5167924" cy="59643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1"/>
            <a:ext cx="5308076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5506023" y="378303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86329" y="1507810"/>
                <a:ext cx="5762940" cy="2683190"/>
              </a:xfrm>
            </p:spPr>
            <p:txBody>
              <a:bodyPr>
                <a:normAutofit fontScale="25000" lnSpcReduction="2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𝑢𝑠𝑒𝑟𝑠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𝑤h𝑜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𝑑𝑖𝑟𝑒𝑐𝑡𝑙𝑦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𝑙𝑎𝑛𝑑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h𝑜𝑚𝑒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𝑝𝑎𝑔𝑒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𝑚𝑎𝑘𝑒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𝑝𝑢𝑟𝑐h𝑎𝑠𝑒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𝑣𝑎𝑟𝑖𝑎𝑛𝑡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Control group : 4.39%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Variant group : 4.19%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Conclusion: users with old version are more likely to land to home page and make a purchase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64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86329" y="1507810"/>
                <a:ext cx="5762940" cy="2683190"/>
              </a:xfrm>
              <a:blipFill>
                <a:blip r:embed="rId3"/>
                <a:stretch>
                  <a:fillRect t="-4245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EBEB5-3935-334A-8199-94CA2AEA9923}"/>
              </a:ext>
            </a:extLst>
          </p:cNvPr>
          <p:cNvSpPr txBox="1"/>
          <p:nvPr/>
        </p:nvSpPr>
        <p:spPr>
          <a:xfrm>
            <a:off x="5646176" y="872119"/>
            <a:ext cx="57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4 User direct purchased rate on two groups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441D-81A4-2B4E-81F3-1FE5DAE79B50}"/>
              </a:ext>
            </a:extLst>
          </p:cNvPr>
          <p:cNvSpPr txBox="1"/>
          <p:nvPr/>
        </p:nvSpPr>
        <p:spPr>
          <a:xfrm>
            <a:off x="5167924" y="4650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81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3689"/>
            <a:ext cx="5399902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03689"/>
            <a:ext cx="5399903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814" y="365124"/>
            <a:ext cx="4018722" cy="573989"/>
          </a:xfrm>
        </p:spPr>
        <p:txBody>
          <a:bodyPr/>
          <a:lstStyle/>
          <a:p>
            <a:r>
              <a:rPr lang="en-US" dirty="0"/>
              <a:t>Result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779359" y="917154"/>
            <a:ext cx="3991884" cy="407670"/>
          </a:xfrm>
        </p:spPr>
        <p:txBody>
          <a:bodyPr>
            <a:normAutofit fontScale="85000" lnSpcReduction="20000"/>
          </a:bodyPr>
          <a:lstStyle/>
          <a:p>
            <a:r>
              <a:rPr lang="en-US" spc="0" dirty="0">
                <a:solidFill>
                  <a:schemeClr val="tx1"/>
                </a:solidFill>
              </a:rPr>
              <a:t>Hypothesis Test 1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700" y="1513102"/>
            <a:ext cx="5186568" cy="4955201"/>
          </a:xfrm>
        </p:spPr>
        <p:txBody>
          <a:bodyPr>
            <a:normAutofit/>
          </a:bodyPr>
          <a:lstStyle/>
          <a:p>
            <a:r>
              <a:rPr lang="en-US" dirty="0"/>
              <a:t>Until now, we could see that the conversion rate of variant group is always less than the control group. In order to get a confident conclusion, we should build a hypothesis test to see </a:t>
            </a:r>
            <a:r>
              <a:rPr lang="en-US" dirty="0">
                <a:solidFill>
                  <a:srgbClr val="FF0000"/>
                </a:solidFill>
              </a:rPr>
              <a:t>whether the conversion rate difference between variant and control group is significant</a:t>
            </a:r>
            <a:r>
              <a:rPr lang="en-US" dirty="0"/>
              <a:t>.</a:t>
            </a:r>
          </a:p>
          <a:p>
            <a:r>
              <a:rPr lang="en-US" dirty="0"/>
              <a:t>Thus, we do a hypothesis testing as below: </a:t>
            </a:r>
          </a:p>
          <a:p>
            <a:pPr marL="0" indent="0">
              <a:buNone/>
            </a:pPr>
            <a:r>
              <a:rPr lang="en-US" dirty="0"/>
              <a:t>      Null hypothesis: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70C0"/>
                </a:solidFill>
              </a:rPr>
              <a:t>conversion rate of control = conversion rate of variant  </a:t>
            </a:r>
          </a:p>
          <a:p>
            <a:pPr marL="0" indent="0">
              <a:buNone/>
            </a:pPr>
            <a:r>
              <a:rPr lang="en-US" dirty="0"/>
              <a:t>      Alternative hypothesis: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70C0"/>
                </a:solidFill>
              </a:rPr>
              <a:t>conversion rate of variant &lt; conversion rate of  control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76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3689"/>
            <a:ext cx="5399902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03689"/>
            <a:ext cx="5399903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114" y="355865"/>
            <a:ext cx="4018722" cy="573989"/>
          </a:xfrm>
        </p:spPr>
        <p:txBody>
          <a:bodyPr/>
          <a:lstStyle/>
          <a:p>
            <a:r>
              <a:rPr lang="en-US" dirty="0"/>
              <a:t>Result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779359" y="929854"/>
            <a:ext cx="3991884" cy="407670"/>
          </a:xfrm>
        </p:spPr>
        <p:txBody>
          <a:bodyPr>
            <a:normAutofit fontScale="85000" lnSpcReduction="20000"/>
          </a:bodyPr>
          <a:lstStyle/>
          <a:p>
            <a:r>
              <a:rPr lang="en-US" spc="0" dirty="0">
                <a:solidFill>
                  <a:schemeClr val="tx1"/>
                </a:solidFill>
              </a:rPr>
              <a:t>Two sample one side z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4E49AC7-7A73-4B51-BDF6-EABA3162F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2700" y="1513103"/>
                <a:ext cx="5186568" cy="41891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testing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Z_value</a:t>
                </a:r>
                <a:r>
                  <a:rPr lang="en-US" dirty="0"/>
                  <a:t> = 13.72, </a:t>
                </a:r>
                <a:r>
                  <a:rPr lang="en-US" dirty="0" err="1"/>
                  <a:t>p_value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can see that p value is too small and hence we show a strong evidence to reject the null hypothesis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4E49AC7-7A73-4B51-BDF6-EABA3162F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2700" y="1513103"/>
                <a:ext cx="5186568" cy="4189198"/>
              </a:xfrm>
              <a:blipFill>
                <a:blip r:embed="rId4"/>
                <a:stretch>
                  <a:fillRect l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12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3689"/>
            <a:ext cx="5399902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03689"/>
            <a:ext cx="5399903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099" y="389697"/>
            <a:ext cx="4018722" cy="573989"/>
          </a:xfrm>
        </p:spPr>
        <p:txBody>
          <a:bodyPr/>
          <a:lstStyle/>
          <a:p>
            <a:r>
              <a:rPr lang="en-US" dirty="0"/>
              <a:t>Result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779359" y="917154"/>
            <a:ext cx="3991884" cy="407670"/>
          </a:xfrm>
        </p:spPr>
        <p:txBody>
          <a:bodyPr>
            <a:normAutofit fontScale="85000" lnSpcReduction="20000"/>
          </a:bodyPr>
          <a:lstStyle/>
          <a:p>
            <a:r>
              <a:rPr lang="en-US" spc="0" dirty="0">
                <a:solidFill>
                  <a:schemeClr val="tx1"/>
                </a:solidFill>
              </a:rPr>
              <a:t>Hypothesis Test 2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700" y="1513102"/>
            <a:ext cx="5186568" cy="4955201"/>
          </a:xfrm>
        </p:spPr>
        <p:txBody>
          <a:bodyPr>
            <a:normAutofit/>
          </a:bodyPr>
          <a:lstStyle/>
          <a:p>
            <a:r>
              <a:rPr lang="en-US" dirty="0"/>
              <a:t>Since we catch a conversion rate difference of social between two groups, hence we would like to build a hypothesis test to see </a:t>
            </a:r>
            <a:r>
              <a:rPr lang="en-US" dirty="0">
                <a:solidFill>
                  <a:srgbClr val="FF0000"/>
                </a:solidFill>
              </a:rPr>
              <a:t>whether the conversion rate of social media difference between variant(6.31%) and control group (6.28%)is significant</a:t>
            </a:r>
            <a:r>
              <a:rPr lang="en-US" dirty="0"/>
              <a:t>.</a:t>
            </a:r>
          </a:p>
          <a:p>
            <a:r>
              <a:rPr lang="en-US" dirty="0"/>
              <a:t>Thus, we do a hypothesis testing as below: </a:t>
            </a:r>
          </a:p>
          <a:p>
            <a:pPr marL="0" indent="0">
              <a:buNone/>
            </a:pPr>
            <a:r>
              <a:rPr lang="en-US" dirty="0"/>
              <a:t>      Null hypothesis: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70C0"/>
                </a:solidFill>
              </a:rPr>
              <a:t>conversion rate of control = conversion rate of variant  </a:t>
            </a:r>
          </a:p>
          <a:p>
            <a:pPr marL="0" indent="0">
              <a:buNone/>
            </a:pPr>
            <a:r>
              <a:rPr lang="en-US" dirty="0"/>
              <a:t>      Alternative hypothesis: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70C0"/>
                </a:solidFill>
              </a:rPr>
              <a:t>conversion rate of variant &gt; conversion rate of  control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3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49286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489778"/>
            <a:ext cx="5251450" cy="251627"/>
          </a:xfrm>
        </p:spPr>
        <p:txBody>
          <a:bodyPr>
            <a:noAutofit/>
          </a:bodyPr>
          <a:lstStyle/>
          <a:p>
            <a:r>
              <a:rPr lang="en-US" sz="5400" dirty="0"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1244" y="1211103"/>
            <a:ext cx="5416207" cy="436193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pc="0" dirty="0">
                <a:solidFill>
                  <a:schemeClr val="tx1"/>
                </a:solidFill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pc="0" dirty="0">
                <a:solidFill>
                  <a:schemeClr val="tx1"/>
                </a:solidFill>
                <a:cs typeface="Times New Roman" panose="02020603050405020304" pitchFamily="18" charset="0"/>
              </a:rPr>
              <a:t>Exploratory Data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pc="0" dirty="0">
                <a:solidFill>
                  <a:schemeClr val="tx1"/>
                </a:solidFill>
                <a:cs typeface="Times New Roman" panose="02020603050405020304" pitchFamily="18" charset="0"/>
              </a:rPr>
              <a:t>Experiment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pc="0" dirty="0">
                <a:solidFill>
                  <a:schemeClr val="tx1"/>
                </a:solidFill>
                <a:cs typeface="Times New Roman" panose="02020603050405020304" pitchFamily="18" charset="0"/>
              </a:rPr>
              <a:t>Result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pc="0" dirty="0">
                <a:solidFill>
                  <a:schemeClr val="tx1"/>
                </a:solidFill>
                <a:cs typeface="Times New Roman" panose="02020603050405020304" pitchFamily="18" charset="0"/>
              </a:rPr>
              <a:t>Suggestions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pc="0" dirty="0">
                <a:solidFill>
                  <a:schemeClr val="tx1"/>
                </a:solidFill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3689"/>
            <a:ext cx="5399902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03689"/>
            <a:ext cx="5399903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114" y="355865"/>
            <a:ext cx="4018722" cy="573989"/>
          </a:xfrm>
        </p:spPr>
        <p:txBody>
          <a:bodyPr/>
          <a:lstStyle/>
          <a:p>
            <a:r>
              <a:rPr lang="en-US" dirty="0"/>
              <a:t>Result </a:t>
            </a:r>
            <a:r>
              <a:rPr lang="en-US" dirty="0" err="1"/>
              <a:t>aNALYSIS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779359" y="929854"/>
            <a:ext cx="3991884" cy="407670"/>
          </a:xfrm>
        </p:spPr>
        <p:txBody>
          <a:bodyPr>
            <a:normAutofit fontScale="85000" lnSpcReduction="20000"/>
          </a:bodyPr>
          <a:lstStyle/>
          <a:p>
            <a:r>
              <a:rPr lang="en-US" spc="0" dirty="0">
                <a:solidFill>
                  <a:schemeClr val="tx1"/>
                </a:solidFill>
              </a:rPr>
              <a:t>Two sample one side z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4E49AC7-7A73-4B51-BDF6-EABA3162F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2700" y="1513103"/>
                <a:ext cx="5186568" cy="418919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For testing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Z_value = -1.52, </a:t>
                </a:r>
                <a:r>
                  <a:rPr lang="en-US" dirty="0" err="1"/>
                  <a:t>p_value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0.065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see that p value is greater than 0.05 and hence we fail to reject the null hypothesis</a:t>
                </a:r>
              </a:p>
              <a:p>
                <a:r>
                  <a:rPr lang="en-US" dirty="0"/>
                  <a:t>Hence, from all the information above, we should reject the change of current site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4E49AC7-7A73-4B51-BDF6-EABA3162F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2700" y="1513103"/>
                <a:ext cx="5186568" cy="4189198"/>
              </a:xfrm>
              <a:blipFill>
                <a:blip r:embed="rId4"/>
                <a:stretch>
                  <a:fillRect l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6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249" y="1651192"/>
            <a:ext cx="5266645" cy="4368687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dirty="0"/>
              <a:t>Based on three metrics that we used, the conversion rate and  bounce rate of new version are worse than old version. There is only a small increase of conversion rate based on </a:t>
            </a:r>
            <a:r>
              <a:rPr lang="en-US" dirty="0">
                <a:solidFill>
                  <a:srgbClr val="FF0000"/>
                </a:solidFill>
              </a:rPr>
              <a:t>social media </a:t>
            </a:r>
            <a:r>
              <a:rPr lang="en-US" dirty="0"/>
              <a:t>channel, and a slight increase of user acquisition rate based on </a:t>
            </a:r>
            <a:r>
              <a:rPr lang="en-US" dirty="0">
                <a:solidFill>
                  <a:srgbClr val="FF0000"/>
                </a:solidFill>
              </a:rPr>
              <a:t>affiliate</a:t>
            </a:r>
            <a:r>
              <a:rPr lang="en-US" dirty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In general, this new change does not improve the current performance. </a:t>
            </a:r>
          </a:p>
          <a:p>
            <a:pPr marL="400050" indent="-400050">
              <a:buFont typeface="+mj-lt"/>
              <a:buAutoNum type="romanLcPeriod"/>
            </a:pPr>
            <a:endParaRPr lang="en-US" dirty="0"/>
          </a:p>
          <a:p>
            <a:pPr marL="400050" indent="-400050">
              <a:buFont typeface="+mj-lt"/>
              <a:buAutoNum type="romanL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518444"/>
            <a:ext cx="5183188" cy="494506"/>
          </a:xfrm>
        </p:spPr>
        <p:txBody>
          <a:bodyPr>
            <a:normAutofit/>
          </a:bodyPr>
          <a:lstStyle/>
          <a:p>
            <a:r>
              <a:rPr lang="en-US" spc="0" dirty="0"/>
              <a:t>Additional data required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179070"/>
            <a:ext cx="5183188" cy="3684588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User’s behavior characteristics</a:t>
            </a:r>
          </a:p>
          <a:p>
            <a:pPr lvl="1"/>
            <a:r>
              <a:rPr lang="en-US" dirty="0"/>
              <a:t>Purchase timing (morning/afternoon/night)</a:t>
            </a:r>
          </a:p>
          <a:p>
            <a:pPr lvl="1"/>
            <a:r>
              <a:rPr lang="en-US" dirty="0"/>
              <a:t>Purchase genre(festival/concerts/sports/theatre)</a:t>
            </a:r>
          </a:p>
          <a:p>
            <a:pPr lvl="1"/>
            <a:r>
              <a:rPr lang="en-US" dirty="0"/>
              <a:t>Past purchasing history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User’s demographic characteristics</a:t>
            </a:r>
          </a:p>
          <a:p>
            <a:pPr lvl="1"/>
            <a:r>
              <a:rPr lang="en-US" dirty="0"/>
              <a:t>Ip address/Country/Zip code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Education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78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0446" y="4319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 err="1">
                <a:latin typeface="+mj-lt"/>
                <a:cs typeface="Gill Sans" panose="020B0502020104020203" pitchFamily="34" charset="-79"/>
              </a:rPr>
              <a:t>Xiaoman</a:t>
            </a:r>
            <a:r>
              <a:rPr lang="en-US" sz="1800" spc="300" dirty="0">
                <a:latin typeface="+mj-lt"/>
                <a:cs typeface="Gill Sans" panose="020B0502020104020203" pitchFamily="34" charset="-79"/>
              </a:rPr>
              <a:t> Dong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1 (646)275-9917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demiddrr@gmail.com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112109"/>
            <a:ext cx="6043246" cy="514979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Statement</a:t>
            </a:r>
          </a:p>
          <a:p>
            <a:pPr marL="0" indent="0">
              <a:buNone/>
            </a:pPr>
            <a:r>
              <a:rPr lang="en-US" dirty="0"/>
              <a:t>Suppose </a:t>
            </a:r>
            <a:r>
              <a:rPr lang="en-US" dirty="0" err="1"/>
              <a:t>Viagogo</a:t>
            </a:r>
            <a:r>
              <a:rPr lang="en-US" dirty="0"/>
              <a:t> release a change to the current home page: change the categories displayed to the 10 categories nearest to the user’s location with events rather than the 10 most popular categories based on sales from site.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Goal</a:t>
            </a:r>
          </a:p>
          <a:p>
            <a:pPr marL="0" indent="0">
              <a:buNone/>
            </a:pPr>
            <a:r>
              <a:rPr lang="en-US" dirty="0"/>
              <a:t>Whether should we release this change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Metric</a:t>
            </a:r>
          </a:p>
          <a:p>
            <a:pPr lvl="1"/>
            <a:r>
              <a:rPr lang="en-US" sz="1600" dirty="0"/>
              <a:t>Conversion rate </a:t>
            </a:r>
          </a:p>
          <a:p>
            <a:pPr lvl="1"/>
            <a:r>
              <a:rPr lang="en-US" sz="1600" dirty="0"/>
              <a:t>Bounce rate</a:t>
            </a:r>
          </a:p>
          <a:p>
            <a:pPr lvl="1"/>
            <a:r>
              <a:rPr lang="en-US" sz="1600" dirty="0"/>
              <a:t>User acquisition rate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7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cs typeface="Times New Roman" panose="02020603050405020304" pitchFamily="18" charset="0"/>
              </a:rPr>
              <a:t>2. 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112109"/>
            <a:ext cx="6043246" cy="5149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</a:t>
            </a:r>
          </a:p>
          <a:p>
            <a:pPr lvl="1"/>
            <a:r>
              <a:rPr lang="en-US" sz="1600" dirty="0"/>
              <a:t>1260 rows, 8 columns</a:t>
            </a:r>
          </a:p>
          <a:p>
            <a:pPr lvl="1"/>
            <a:r>
              <a:rPr lang="en-US" sz="1600" dirty="0"/>
              <a:t>Time range: 10/10/2014 – 10/30/2014</a:t>
            </a:r>
          </a:p>
          <a:p>
            <a:pPr lvl="1"/>
            <a:r>
              <a:rPr lang="en-US" sz="1600" dirty="0"/>
              <a:t>Number of control group:</a:t>
            </a:r>
            <a:r>
              <a:rPr lang="zh-CN" altLang="en-US" sz="1600" dirty="0"/>
              <a:t> </a:t>
            </a:r>
            <a:r>
              <a:rPr lang="en-US" sz="1600" dirty="0"/>
              <a:t>2996337</a:t>
            </a:r>
          </a:p>
          <a:p>
            <a:pPr lvl="1"/>
            <a:r>
              <a:rPr lang="en-US" sz="1600" dirty="0"/>
              <a:t>Number of variant group:</a:t>
            </a:r>
            <a:r>
              <a:rPr lang="zh-CN" altLang="en-US" sz="1600" dirty="0"/>
              <a:t> </a:t>
            </a:r>
            <a:r>
              <a:rPr lang="en-US" sz="1600" dirty="0"/>
              <a:t>3045853</a:t>
            </a:r>
          </a:p>
          <a:p>
            <a:pPr lvl="1"/>
            <a:r>
              <a:rPr lang="en-US" sz="1600" dirty="0"/>
              <a:t>Take a glimpse of dataset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F8A27-C822-4A4B-BD7F-66F12A17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4" y="4038602"/>
            <a:ext cx="6362951" cy="204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103"/>
            <a:ext cx="4572000" cy="68580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1925"/>
            <a:ext cx="4666727" cy="693817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6096000" y="399406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0" y="864973"/>
                <a:ext cx="5251450" cy="227364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100" spc="0" dirty="0">
                    <a:solidFill>
                      <a:schemeClr val="tx1"/>
                    </a:solidFill>
                  </a:rPr>
                  <a:t>Metrics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1. Conversion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𝑣𝑖𝑠𝑖𝑡𝑜𝑟𝑠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h𝑜𝑚𝑒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𝑝𝑎𝑔𝑒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𝑝𝑢𝑟𝑐h𝑎𝑠𝑒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𝑣𝑖𝑠𝑖𝑡𝑜𝑟𝑠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h𝑜𝑚𝑒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𝑝𝑎𝑔𝑒</m:t>
                        </m:r>
                      </m:den>
                    </m:f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Conversion rate of control group: 5.56%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Conversion rate of variant group: 5.31%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Aggregate relative difference: 4.55%</a:t>
                </a: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0" y="864973"/>
                <a:ext cx="5251450" cy="2273643"/>
              </a:xfrm>
              <a:blipFill>
                <a:blip r:embed="rId3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AD85B34-F641-3444-A7B9-DD01D4C2E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323" y="3138616"/>
            <a:ext cx="4790127" cy="3584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1CA197-E3B0-CD4D-A885-0518A4241D38}"/>
                  </a:ext>
                </a:extLst>
              </p14:cNvPr>
              <p14:cNvContentPartPr/>
              <p14:nvPr/>
            </p14:nvContentPartPr>
            <p14:xfrm>
              <a:off x="8547081" y="3460933"/>
              <a:ext cx="299160" cy="26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1CA197-E3B0-CD4D-A885-0518A4241D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9081" y="3442933"/>
                <a:ext cx="334800" cy="304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A02BEF-23F3-6D4F-ADC4-BB57E6384D35}"/>
              </a:ext>
            </a:extLst>
          </p:cNvPr>
          <p:cNvCxnSpPr/>
          <p:nvPr/>
        </p:nvCxnSpPr>
        <p:spPr>
          <a:xfrm flipH="1">
            <a:off x="6314303" y="3571103"/>
            <a:ext cx="2232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349DB3-2C90-864F-9B0C-44A1ED7DEA34}"/>
              </a:ext>
            </a:extLst>
          </p:cNvPr>
          <p:cNvSpPr txBox="1"/>
          <p:nvPr/>
        </p:nvSpPr>
        <p:spPr>
          <a:xfrm>
            <a:off x="4666728" y="3027405"/>
            <a:ext cx="168877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Peak point</a:t>
            </a:r>
          </a:p>
          <a:p>
            <a:r>
              <a:rPr lang="en-US" sz="1400" dirty="0"/>
              <a:t>Date: 10/18/2014</a:t>
            </a:r>
          </a:p>
          <a:p>
            <a:endParaRPr lang="en-US" dirty="0"/>
          </a:p>
          <a:p>
            <a:r>
              <a:rPr lang="en-US" sz="1400" dirty="0"/>
              <a:t>Conversion rate:</a:t>
            </a:r>
          </a:p>
          <a:p>
            <a:r>
              <a:rPr lang="en-US" sz="1400" dirty="0"/>
              <a:t>9.8%</a:t>
            </a: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7981"/>
            <a:ext cx="4473146" cy="67097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473146" cy="699332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6096000" y="399406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0" y="864973"/>
                <a:ext cx="5037438" cy="3089189"/>
              </a:xfrm>
            </p:spPr>
            <p:txBody>
              <a:bodyPr>
                <a:normAutofit/>
              </a:bodyPr>
              <a:lstStyle/>
              <a:p>
                <a:r>
                  <a:rPr lang="en-US" sz="1900" spc="0" dirty="0">
                    <a:solidFill>
                      <a:schemeClr val="tx1"/>
                    </a:solidFill>
                  </a:rPr>
                  <a:t>Metrics</a:t>
                </a:r>
              </a:p>
              <a:p>
                <a:pPr marL="800100" lvl="1" indent="-342900">
                  <a:buFont typeface="+mj-lt"/>
                  <a:buAutoNum type="arabicPeriod" startAt="2"/>
                </a:pPr>
                <a:r>
                  <a:rPr lang="en-US" sz="1600" dirty="0">
                    <a:solidFill>
                      <a:schemeClr val="tx1"/>
                    </a:solidFill>
                  </a:rPr>
                  <a:t>Bounce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𝑏𝑜𝑢𝑛𝑐𝑒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h𝑜𝑚𝑒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𝑝𝑎𝑔𝑒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𝑙𝑎𝑛𝑑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h𝑜𝑚𝑒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𝑝𝑎𝑔𝑒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Plot</a:t>
                </a: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0" y="864973"/>
                <a:ext cx="5037438" cy="3089189"/>
              </a:xfrm>
              <a:blipFill>
                <a:blip r:embed="rId3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CCF766-6A21-E449-BCBD-66BD14D7C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008" y="3428841"/>
            <a:ext cx="4650430" cy="3404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CDF79E-903D-A848-A8A7-4CF006EF3057}"/>
                  </a:ext>
                </a:extLst>
              </p14:cNvPr>
              <p14:cNvContentPartPr/>
              <p14:nvPr/>
            </p14:nvContentPartPr>
            <p14:xfrm>
              <a:off x="8516481" y="5822173"/>
              <a:ext cx="224640" cy="24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CDF79E-903D-A848-A8A7-4CF006EF30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8841" y="5804173"/>
                <a:ext cx="260280" cy="283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BA5CD3-6B98-734C-A8B2-A67E6509C623}"/>
              </a:ext>
            </a:extLst>
          </p:cNvPr>
          <p:cNvCxnSpPr/>
          <p:nvPr/>
        </p:nvCxnSpPr>
        <p:spPr>
          <a:xfrm flipH="1">
            <a:off x="6483008" y="5943600"/>
            <a:ext cx="2033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03F85F-21E2-CC4E-BD32-090B109DEFFF}"/>
              </a:ext>
            </a:extLst>
          </p:cNvPr>
          <p:cNvSpPr txBox="1"/>
          <p:nvPr/>
        </p:nvSpPr>
        <p:spPr>
          <a:xfrm>
            <a:off x="4249623" y="4880919"/>
            <a:ext cx="20087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The lowest point</a:t>
            </a: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Date: 10/18/2014</a:t>
            </a:r>
          </a:p>
          <a:p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Bounce rate: 24%</a:t>
            </a:r>
          </a:p>
        </p:txBody>
      </p:sp>
    </p:spTree>
    <p:extLst>
      <p:ext uri="{BB962C8B-B14F-4D97-AF65-F5344CB8AC3E}">
        <p14:creationId xmlns:p14="http://schemas.microsoft.com/office/powerpoint/2010/main" val="58363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7981"/>
            <a:ext cx="4473146" cy="67097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473146" cy="699332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6096000" y="399406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0" y="864973"/>
                <a:ext cx="5037438" cy="30891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1900" spc="0" dirty="0">
                    <a:solidFill>
                      <a:schemeClr val="tx1"/>
                    </a:solidFill>
                  </a:rPr>
                  <a:t>Metrics</a:t>
                </a:r>
              </a:p>
              <a:p>
                <a:pPr marL="800100" lvl="1" indent="-342900">
                  <a:buFont typeface="+mj-lt"/>
                  <a:buAutoNum type="arabicPeriod" startAt="3"/>
                </a:pPr>
                <a:r>
                  <a:rPr lang="en-US" sz="1600" dirty="0">
                    <a:solidFill>
                      <a:schemeClr val="tx1"/>
                    </a:solidFill>
                  </a:rPr>
                  <a:t>User acquisition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𝑝𝑢𝑟𝑐h𝑎𝑠𝑒𝑑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h𝑜𝑚𝑒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𝑝𝑎𝑔𝑒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𝑙𝑎𝑛𝑑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h𝑜𝑚𝑒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𝑝𝑎𝑔𝑒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Plot</a:t>
                </a: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0" y="864973"/>
                <a:ext cx="5037438" cy="3089189"/>
              </a:xfrm>
              <a:blipFill>
                <a:blip r:embed="rId3"/>
                <a:stretch>
                  <a:fillRect l="-1008" r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A8D6E4-AD3D-414B-9707-30662C0A2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211" y="3356755"/>
            <a:ext cx="4712824" cy="3476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1B5C88-334E-3C4D-AB91-2A089892A1D7}"/>
              </a:ext>
            </a:extLst>
          </p:cNvPr>
          <p:cNvSpPr txBox="1"/>
          <p:nvPr/>
        </p:nvSpPr>
        <p:spPr>
          <a:xfrm>
            <a:off x="4210516" y="4148767"/>
            <a:ext cx="214811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few days, the user acquisition rate of new feature increased 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1825EB-56A2-AC45-9EA3-C79D271302F8}"/>
                  </a:ext>
                </a:extLst>
              </p14:cNvPr>
              <p14:cNvContentPartPr/>
              <p14:nvPr/>
            </p14:nvContentPartPr>
            <p14:xfrm>
              <a:off x="7791498" y="5052881"/>
              <a:ext cx="202320" cy="293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1825EB-56A2-AC45-9EA3-C79D271302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3858" y="5035241"/>
                <a:ext cx="2379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C4CDDE9-DEA0-D94B-AC46-3A9A3FB0E69C}"/>
                  </a:ext>
                </a:extLst>
              </p14:cNvPr>
              <p14:cNvContentPartPr/>
              <p14:nvPr/>
            </p14:nvContentPartPr>
            <p14:xfrm>
              <a:off x="10235178" y="4743281"/>
              <a:ext cx="200880" cy="407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C4CDDE9-DEA0-D94B-AC46-3A9A3FB0E6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17538" y="4725281"/>
                <a:ext cx="2365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39B324-F96C-5C49-A46C-39D3C98EC6CF}"/>
                  </a:ext>
                </a:extLst>
              </p14:cNvPr>
              <p14:cNvContentPartPr/>
              <p14:nvPr/>
            </p14:nvContentPartPr>
            <p14:xfrm>
              <a:off x="10940778" y="4839401"/>
              <a:ext cx="164160" cy="405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39B324-F96C-5C49-A46C-39D3C98EC6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22778" y="4821401"/>
                <a:ext cx="199800" cy="4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26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94271"/>
            <a:ext cx="4263081" cy="59643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6497"/>
            <a:ext cx="4385901" cy="679621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6096000" y="399406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0" y="1346678"/>
                <a:ext cx="5762940" cy="1409466"/>
              </a:xfrm>
            </p:spPr>
            <p:txBody>
              <a:bodyPr>
                <a:normAutofit fontScale="25000" lnSpcReduction="2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𝑚𝑎𝑘𝑒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𝑝𝑢𝑟𝑐h𝑎𝑠𝑒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𝑐h𝑎𝑛𝑛𝑒𝑙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𝑣𝑎𝑟𝑖𝑎𝑛𝑡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 err="1">
                    <a:solidFill>
                      <a:schemeClr val="tx1"/>
                    </a:solidFill>
                  </a:rPr>
                  <a:t>Barplot</a:t>
                </a:r>
                <a:endParaRPr lang="en-US" sz="64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0" y="1346678"/>
                <a:ext cx="5762940" cy="1409466"/>
              </a:xfrm>
              <a:blipFill>
                <a:blip r:embed="rId3"/>
                <a:stretch>
                  <a:fillRect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EBEB5-3935-334A-8199-94CA2AEA9923}"/>
              </a:ext>
            </a:extLst>
          </p:cNvPr>
          <p:cNvSpPr txBox="1"/>
          <p:nvPr/>
        </p:nvSpPr>
        <p:spPr>
          <a:xfrm>
            <a:off x="6951561" y="863380"/>
            <a:ext cx="669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1. 1 Conversion rate based on channel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E6226-BA97-0349-9512-6E8AD1EB0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61" y="2756784"/>
            <a:ext cx="4922504" cy="358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A24BE-856F-3841-A771-C9CAD11AB20D}"/>
              </a:ext>
            </a:extLst>
          </p:cNvPr>
          <p:cNvSpPr txBox="1"/>
          <p:nvPr/>
        </p:nvSpPr>
        <p:spPr>
          <a:xfrm>
            <a:off x="4059935" y="2777279"/>
            <a:ext cx="2215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Conversion rate of new feature increase only on </a:t>
            </a:r>
            <a:r>
              <a:rPr lang="en-US" dirty="0">
                <a:solidFill>
                  <a:srgbClr val="FF0000"/>
                </a:solidFill>
              </a:rPr>
              <a:t>social media</a:t>
            </a:r>
            <a:endParaRPr lang="en-US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0B6C1BC-A801-5947-97E9-A1D47E1F9926}"/>
                  </a:ext>
                </a:extLst>
              </p14:cNvPr>
              <p14:cNvContentPartPr/>
              <p14:nvPr/>
            </p14:nvContentPartPr>
            <p14:xfrm>
              <a:off x="6951561" y="3125773"/>
              <a:ext cx="613800" cy="41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0B6C1BC-A801-5947-97E9-A1D47E1F99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3561" y="3108133"/>
                <a:ext cx="649440" cy="4518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A0D24D-3E69-134F-A38B-004E32C66706}"/>
              </a:ext>
            </a:extLst>
          </p:cNvPr>
          <p:cNvCxnSpPr/>
          <p:nvPr/>
        </p:nvCxnSpPr>
        <p:spPr>
          <a:xfrm flipH="1">
            <a:off x="5647038" y="3429000"/>
            <a:ext cx="1304523" cy="136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FC4E9A-DEFA-9A43-BA68-260DC0947F74}"/>
              </a:ext>
            </a:extLst>
          </p:cNvPr>
          <p:cNvSpPr txBox="1"/>
          <p:nvPr/>
        </p:nvSpPr>
        <p:spPr>
          <a:xfrm>
            <a:off x="4263081" y="4330701"/>
            <a:ext cx="131649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Control</a:t>
            </a:r>
            <a:r>
              <a:rPr lang="en-US" dirty="0"/>
              <a:t> conversion rate=</a:t>
            </a:r>
            <a:r>
              <a:rPr lang="en-US" dirty="0">
                <a:solidFill>
                  <a:srgbClr val="0070C0"/>
                </a:solidFill>
              </a:rPr>
              <a:t>6.28%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Variant</a:t>
            </a:r>
            <a:r>
              <a:rPr lang="en-US" dirty="0"/>
              <a:t> conversion rate=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6.31%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441D-81A4-2B4E-81F3-1FE5DAE79B50}"/>
              </a:ext>
            </a:extLst>
          </p:cNvPr>
          <p:cNvSpPr txBox="1"/>
          <p:nvPr/>
        </p:nvSpPr>
        <p:spPr>
          <a:xfrm>
            <a:off x="4940872" y="4609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3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94271"/>
            <a:ext cx="4263081" cy="59643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6497"/>
            <a:ext cx="4385901" cy="679621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1CA4B-CD84-784C-B2CB-2D584AEC8361}"/>
              </a:ext>
            </a:extLst>
          </p:cNvPr>
          <p:cNvSpPr txBox="1">
            <a:spLocks/>
          </p:cNvSpPr>
          <p:nvPr/>
        </p:nvSpPr>
        <p:spPr>
          <a:xfrm>
            <a:off x="6096000" y="399406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3. EXPERIMENT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0" y="1375862"/>
                <a:ext cx="5762940" cy="1409466"/>
              </a:xfrm>
            </p:spPr>
            <p:txBody>
              <a:bodyPr>
                <a:normAutofit fontScale="25000" lnSpcReduction="2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>
                    <a:solidFill>
                      <a:schemeClr val="tx1"/>
                    </a:solidFill>
                  </a:rPr>
                  <a:t>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𝑚𝑎𝑘𝑒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𝑝𝑢𝑟𝑐h𝑎𝑠𝑒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𝑏𝑎𝑠𝑒𝑑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𝑙𝑎𝑛𝑑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𝑣𝑖𝑠𝑖𝑡𝑜𝑟𝑠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𝑣𝑎𝑟𝑖𝑎𝑛𝑡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𝑔𝑟𝑜𝑢𝑝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6400" dirty="0" err="1">
                    <a:solidFill>
                      <a:schemeClr val="tx1"/>
                    </a:solidFill>
                  </a:rPr>
                  <a:t>Barplot</a:t>
                </a:r>
                <a:endParaRPr lang="en-US" sz="64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0B70635C-9CA1-774C-8E5B-B353167DC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0" y="1375862"/>
                <a:ext cx="5762940" cy="1409466"/>
              </a:xfrm>
              <a:blipFill>
                <a:blip r:embed="rId3"/>
                <a:stretch>
                  <a:fillRect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EBEB5-3935-334A-8199-94CA2AEA9923}"/>
              </a:ext>
            </a:extLst>
          </p:cNvPr>
          <p:cNvSpPr txBox="1"/>
          <p:nvPr/>
        </p:nvSpPr>
        <p:spPr>
          <a:xfrm>
            <a:off x="6598679" y="881517"/>
            <a:ext cx="750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1. 2 Conversion rate based on landing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A24BE-856F-3841-A771-C9CAD11AB20D}"/>
              </a:ext>
            </a:extLst>
          </p:cNvPr>
          <p:cNvSpPr txBox="1"/>
          <p:nvPr/>
        </p:nvSpPr>
        <p:spPr>
          <a:xfrm>
            <a:off x="3916489" y="3709569"/>
            <a:ext cx="242170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Conversion rates of variant group are always less than control group on 2 land methods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441D-81A4-2B4E-81F3-1FE5DAE79B50}"/>
              </a:ext>
            </a:extLst>
          </p:cNvPr>
          <p:cNvSpPr txBox="1"/>
          <p:nvPr/>
        </p:nvSpPr>
        <p:spPr>
          <a:xfrm>
            <a:off x="5167924" y="4650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7C10C-2367-CB4B-A92B-FEE92E7AD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43" y="2759916"/>
            <a:ext cx="5346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970</Words>
  <Application>Microsoft Macintosh PowerPoint</Application>
  <PresentationFormat>Widescreen</PresentationFormat>
  <Paragraphs>188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Gill Sans</vt:lpstr>
      <vt:lpstr>Office Theme</vt:lpstr>
      <vt:lpstr>Viagogo case study</vt:lpstr>
      <vt:lpstr>Contents</vt:lpstr>
      <vt:lpstr>1. Introduction</vt:lpstr>
      <vt:lpstr>2. 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analysis</vt:lpstr>
      <vt:lpstr>Result analysis</vt:lpstr>
      <vt:lpstr>Result analysis</vt:lpstr>
      <vt:lpstr>Result aNALYSIS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xiaoman dong</dc:creator>
  <cp:lastModifiedBy/>
  <cp:revision>1</cp:revision>
  <dcterms:created xsi:type="dcterms:W3CDTF">2019-07-23T21:30:40Z</dcterms:created>
  <dcterms:modified xsi:type="dcterms:W3CDTF">2019-07-24T05:07:02Z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